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42"/>
  </p:notesMasterIdLst>
  <p:sldIdLst>
    <p:sldId id="256" r:id="rId2"/>
    <p:sldId id="321" r:id="rId3"/>
    <p:sldId id="258" r:id="rId4"/>
    <p:sldId id="295" r:id="rId5"/>
    <p:sldId id="296" r:id="rId6"/>
    <p:sldId id="297" r:id="rId7"/>
    <p:sldId id="298" r:id="rId8"/>
    <p:sldId id="322" r:id="rId9"/>
    <p:sldId id="323" r:id="rId10"/>
    <p:sldId id="299" r:id="rId11"/>
    <p:sldId id="301" r:id="rId12"/>
    <p:sldId id="302" r:id="rId13"/>
    <p:sldId id="303" r:id="rId14"/>
    <p:sldId id="304" r:id="rId15"/>
    <p:sldId id="305" r:id="rId16"/>
    <p:sldId id="306" r:id="rId17"/>
    <p:sldId id="307" r:id="rId18"/>
    <p:sldId id="324" r:id="rId19"/>
    <p:sldId id="308" r:id="rId20"/>
    <p:sldId id="309" r:id="rId21"/>
    <p:sldId id="325" r:id="rId22"/>
    <p:sldId id="310" r:id="rId23"/>
    <p:sldId id="311" r:id="rId24"/>
    <p:sldId id="312" r:id="rId25"/>
    <p:sldId id="313" r:id="rId26"/>
    <p:sldId id="331" r:id="rId27"/>
    <p:sldId id="326" r:id="rId28"/>
    <p:sldId id="327" r:id="rId29"/>
    <p:sldId id="328" r:id="rId30"/>
    <p:sldId id="329" r:id="rId31"/>
    <p:sldId id="330" r:id="rId32"/>
    <p:sldId id="314" r:id="rId33"/>
    <p:sldId id="315" r:id="rId34"/>
    <p:sldId id="316" r:id="rId35"/>
    <p:sldId id="317" r:id="rId36"/>
    <p:sldId id="332" r:id="rId37"/>
    <p:sldId id="318" r:id="rId38"/>
    <p:sldId id="319" r:id="rId39"/>
    <p:sldId id="333" r:id="rId40"/>
    <p:sldId id="32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97207" autoAdjust="0"/>
  </p:normalViewPr>
  <p:slideViewPr>
    <p:cSldViewPr>
      <p:cViewPr varScale="1">
        <p:scale>
          <a:sx n="115" d="100"/>
          <a:sy n="115" d="100"/>
        </p:scale>
        <p:origin x="-88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685800"/>
          </a:xfrm>
        </p:spPr>
        <p:txBody>
          <a:bodyPr>
            <a:noAutofit/>
          </a:bodyPr>
          <a:lstStyle/>
          <a:p>
            <a:r>
              <a:rPr lang="en-US" sz="2400" dirty="0" smtClean="0"/>
              <a:t>Functions </a:t>
            </a:r>
            <a:r>
              <a:rPr lang="en-US" sz="2400" dirty="0"/>
              <a:t>of the Master Schedule</a:t>
            </a:r>
          </a:p>
        </p:txBody>
      </p:sp>
      <p:sp>
        <p:nvSpPr>
          <p:cNvPr id="7" name="Content Placeholder 6"/>
          <p:cNvSpPr>
            <a:spLocks noGrp="1"/>
          </p:cNvSpPr>
          <p:nvPr>
            <p:ph idx="1"/>
          </p:nvPr>
        </p:nvSpPr>
        <p:spPr>
          <a:xfrm>
            <a:off x="838200" y="762000"/>
            <a:ext cx="7696200" cy="381000"/>
          </a:xfrm>
        </p:spPr>
        <p:txBody>
          <a:bodyPr>
            <a:noAutofit/>
          </a:bodyPr>
          <a:lstStyle/>
          <a:p>
            <a:pPr lvl="0"/>
            <a:r>
              <a:rPr lang="en-US" sz="1800" dirty="0" smtClean="0"/>
              <a:t>Disaggregation </a:t>
            </a:r>
            <a:r>
              <a:rPr lang="en-US" sz="1800" dirty="0"/>
              <a:t>of the Sales and Operations (Aggregate) </a:t>
            </a:r>
            <a:r>
              <a:rPr lang="en-US" sz="1800" dirty="0" smtClean="0"/>
              <a:t>Plans.</a:t>
            </a:r>
            <a:endParaRPr lang="en-US" sz="1800" dirty="0"/>
          </a:p>
          <a:p>
            <a:pPr marL="0" lvl="0" indent="0">
              <a:buNone/>
            </a:pPr>
            <a:endParaRPr lang="en-US" sz="2400" dirty="0" smtClean="0"/>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10</a:t>
            </a:fld>
            <a:endParaRPr lang="en-US" dirty="0"/>
          </a:p>
        </p:txBody>
      </p:sp>
      <p:sp>
        <p:nvSpPr>
          <p:cNvPr id="8" name="Footer Placeholder 3"/>
          <p:cNvSpPr>
            <a:spLocks noGrp="1"/>
          </p:cNvSpPr>
          <p:nvPr>
            <p:ph type="ftr" sz="quarter" idx="11"/>
          </p:nvPr>
        </p:nvSpPr>
        <p:spPr>
          <a:xfrm>
            <a:off x="609600" y="6629400"/>
            <a:ext cx="7010400" cy="253538"/>
          </a:xfrm>
        </p:spPr>
        <p:txBody>
          <a:bodyPr/>
          <a:lstStyle/>
          <a:p>
            <a:r>
              <a:rPr lang="en-US" dirty="0" err="1" smtClean="0"/>
              <a:t>Venkataraman</a:t>
            </a:r>
            <a:r>
              <a:rPr lang="en-US" dirty="0" smtClean="0"/>
              <a:t> &amp; Pinto, Operations Management, 1e. SAGE, 2018.</a:t>
            </a:r>
            <a:endParaRPr lang="en-US" dirty="0"/>
          </a:p>
        </p:txBody>
      </p:sp>
      <p:sp>
        <p:nvSpPr>
          <p:cNvPr id="2" name="Rectangle 1"/>
          <p:cNvSpPr/>
          <p:nvPr/>
        </p:nvSpPr>
        <p:spPr>
          <a:xfrm>
            <a:off x="838200" y="5334000"/>
            <a:ext cx="7848600" cy="923330"/>
          </a:xfrm>
          <a:prstGeom prst="rect">
            <a:avLst/>
          </a:prstGeom>
        </p:spPr>
        <p:txBody>
          <a:bodyPr wrap="square">
            <a:spAutoFit/>
          </a:bodyPr>
          <a:lstStyle/>
          <a:p>
            <a:pPr marL="285750" lvl="0" indent="-285750">
              <a:buFont typeface="Arial" panose="020B0604020202020204" pitchFamily="34" charset="0"/>
              <a:buChar char="•"/>
            </a:pPr>
            <a:r>
              <a:rPr lang="en-US" dirty="0"/>
              <a:t>Evaluation of Capacity Requirements.</a:t>
            </a:r>
          </a:p>
          <a:p>
            <a:pPr marL="285750" lvl="0" indent="-285750">
              <a:buFont typeface="Arial" panose="020B0604020202020204" pitchFamily="34" charset="0"/>
              <a:buChar char="•"/>
            </a:pPr>
            <a:r>
              <a:rPr lang="en-US" dirty="0"/>
              <a:t>Generation of Material Requirements.</a:t>
            </a:r>
          </a:p>
          <a:p>
            <a:pPr marL="285750" lvl="0" indent="-285750">
              <a:buFont typeface="Arial" panose="020B0604020202020204" pitchFamily="34" charset="0"/>
              <a:buChar char="•"/>
            </a:pPr>
            <a:r>
              <a:rPr lang="en-US" dirty="0"/>
              <a:t>Facilitation of Information Processing.</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219200"/>
            <a:ext cx="8273975" cy="40106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43145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Master Schedule Planning Horizon and Replanning</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appropriate time intervals and planning horizons used in master scheduling are determined by the type, volume, and component lead times of the products being </a:t>
            </a:r>
            <a:r>
              <a:rPr lang="en-US" sz="2400" dirty="0" smtClean="0"/>
              <a:t>produced.</a:t>
            </a:r>
          </a:p>
          <a:p>
            <a:pPr lvl="0"/>
            <a:r>
              <a:rPr lang="en-US" sz="2400" dirty="0" smtClean="0"/>
              <a:t>As </a:t>
            </a:r>
            <a:r>
              <a:rPr lang="en-US" sz="2400" dirty="0"/>
              <a:t>the planning process progresses over time, customer orders are met and new demand information is generated, the master schedule needs to be </a:t>
            </a:r>
            <a:r>
              <a:rPr lang="en-US" sz="2400" dirty="0" smtClean="0"/>
              <a:t>updated.</a:t>
            </a:r>
          </a:p>
          <a:p>
            <a:pPr lvl="0"/>
            <a:r>
              <a:rPr lang="en-US" sz="2400" dirty="0" smtClean="0"/>
              <a:t>This </a:t>
            </a:r>
            <a:r>
              <a:rPr lang="en-US" sz="2400" dirty="0"/>
              <a:t>updating is done on a rolling schedule, where the impact of the actual transactions on the master schedule is captured from one period to the </a:t>
            </a:r>
            <a:r>
              <a:rPr lang="en-US" sz="2400" dirty="0" smtClean="0"/>
              <a:t>next.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65854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533400"/>
          </a:xfrm>
        </p:spPr>
        <p:txBody>
          <a:bodyPr>
            <a:noAutofit/>
          </a:bodyPr>
          <a:lstStyle/>
          <a:p>
            <a:r>
              <a:rPr lang="en-US" sz="2400" dirty="0"/>
              <a:t>Achieving Master Schedule Stability</a:t>
            </a:r>
          </a:p>
        </p:txBody>
      </p:sp>
      <p:sp>
        <p:nvSpPr>
          <p:cNvPr id="7" name="Content Placeholder 6"/>
          <p:cNvSpPr>
            <a:spLocks noGrp="1"/>
          </p:cNvSpPr>
          <p:nvPr>
            <p:ph idx="1"/>
          </p:nvPr>
        </p:nvSpPr>
        <p:spPr>
          <a:xfrm>
            <a:off x="914400" y="838200"/>
            <a:ext cx="7696200" cy="1447800"/>
          </a:xfrm>
        </p:spPr>
        <p:txBody>
          <a:bodyPr>
            <a:noAutofit/>
          </a:bodyPr>
          <a:lstStyle/>
          <a:p>
            <a:pPr lvl="0"/>
            <a:r>
              <a:rPr lang="en-US" sz="1800" dirty="0" smtClean="0"/>
              <a:t>Companies </a:t>
            </a:r>
            <a:r>
              <a:rPr lang="en-US" sz="1800" dirty="0"/>
              <a:t>with an effective master schedule use the process of time fencing to achieve this </a:t>
            </a:r>
            <a:r>
              <a:rPr lang="en-US" sz="1800" dirty="0" smtClean="0"/>
              <a:t>stability.</a:t>
            </a:r>
          </a:p>
          <a:p>
            <a:pPr lvl="0"/>
            <a:r>
              <a:rPr lang="en-US" sz="1800" dirty="0" smtClean="0"/>
              <a:t>In </a:t>
            </a:r>
            <a:r>
              <a:rPr lang="en-US" sz="1800" dirty="0"/>
              <a:t>the time fencing approach, the master schedule time horizon is divided into three portions: frozen time fence, slushy time fence, and flexible time </a:t>
            </a:r>
            <a:r>
              <a:rPr lang="en-US" sz="1800" dirty="0" smtClean="0"/>
              <a:t>fence</a:t>
            </a:r>
            <a:r>
              <a:rPr lang="en-US" sz="1800" dirty="0" smtClean="0"/>
              <a:t>.</a:t>
            </a:r>
            <a:endParaRPr lang="en-US" sz="18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
        <p:nvSpPr>
          <p:cNvPr id="2" name="Rectangle 1"/>
          <p:cNvSpPr/>
          <p:nvPr/>
        </p:nvSpPr>
        <p:spPr>
          <a:xfrm>
            <a:off x="838200" y="4641273"/>
            <a:ext cx="7315200" cy="923330"/>
          </a:xfrm>
          <a:prstGeom prst="rect">
            <a:avLst/>
          </a:prstGeom>
        </p:spPr>
        <p:txBody>
          <a:bodyPr wrap="square">
            <a:spAutoFit/>
          </a:bodyPr>
          <a:lstStyle/>
          <a:p>
            <a:pPr marL="285750" lvl="0" indent="-285750">
              <a:buFont typeface="Arial" panose="020B0604020202020204" pitchFamily="34" charset="0"/>
              <a:buChar char="•"/>
            </a:pPr>
            <a:r>
              <a:rPr lang="en-US" dirty="0"/>
              <a:t>The frozen time fence describes the portion of the master schedule in which no changes to the schedule can be accommodated unless a senior executive requests such changes.</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978" y="2431473"/>
            <a:ext cx="8331200" cy="19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8647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Material Requirements Planning (MRP)</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MRP </a:t>
            </a:r>
            <a:r>
              <a:rPr lang="en-US" sz="2400" dirty="0"/>
              <a:t>is vital for companies that produce finished products from purchased </a:t>
            </a:r>
            <a:r>
              <a:rPr lang="en-US" sz="2400" dirty="0" smtClean="0"/>
              <a:t>components.</a:t>
            </a:r>
          </a:p>
          <a:p>
            <a:pPr lvl="0"/>
            <a:r>
              <a:rPr lang="en-US" sz="2400" dirty="0" smtClean="0"/>
              <a:t>Specifically</a:t>
            </a:r>
            <a:r>
              <a:rPr lang="en-US" sz="2400" dirty="0"/>
              <a:t>, MRP determines:</a:t>
            </a:r>
          </a:p>
          <a:p>
            <a:pPr marL="857250" lvl="1" indent="-457200">
              <a:buFont typeface="+mj-lt"/>
              <a:buAutoNum type="arabicPeriod"/>
            </a:pPr>
            <a:r>
              <a:rPr lang="en-US" sz="2000" dirty="0"/>
              <a:t>w</a:t>
            </a:r>
            <a:r>
              <a:rPr lang="en-US" sz="2000" dirty="0" smtClean="0"/>
              <a:t>hat </a:t>
            </a:r>
            <a:r>
              <a:rPr lang="en-US" sz="2000" dirty="0"/>
              <a:t>components and materials are needed for the final products and the quantities required to produce, fabricate, or assemble those end </a:t>
            </a:r>
            <a:r>
              <a:rPr lang="en-US" sz="2000" dirty="0" smtClean="0"/>
              <a:t>items</a:t>
            </a:r>
            <a:endParaRPr lang="en-US" sz="2000" dirty="0"/>
          </a:p>
          <a:p>
            <a:pPr marL="857250" lvl="1" indent="-457200">
              <a:buFont typeface="+mj-lt"/>
              <a:buAutoNum type="arabicPeriod"/>
            </a:pPr>
            <a:r>
              <a:rPr lang="en-US" sz="2000" dirty="0" smtClean="0"/>
              <a:t>when </a:t>
            </a:r>
            <a:r>
              <a:rPr lang="en-US" sz="2000" dirty="0"/>
              <a:t>(on what date) these components and materials should be ordered from an outside supplier or produced from an in-house production </a:t>
            </a:r>
            <a:r>
              <a:rPr lang="en-US" sz="2000" dirty="0" smtClean="0"/>
              <a:t>facility</a:t>
            </a:r>
            <a:endParaRPr lang="en-US" sz="2000" dirty="0"/>
          </a:p>
          <a:p>
            <a:pPr lvl="0"/>
            <a:r>
              <a:rPr lang="en-US" sz="2400" dirty="0" smtClean="0"/>
              <a:t>Thus, </a:t>
            </a:r>
            <a:r>
              <a:rPr lang="en-US" sz="2400" dirty="0"/>
              <a:t>the MRP </a:t>
            </a:r>
            <a:r>
              <a:rPr lang="en-US" sz="2400" dirty="0" smtClean="0"/>
              <a:t>system </a:t>
            </a:r>
            <a:r>
              <a:rPr lang="en-US" sz="2400" dirty="0"/>
              <a:t>triggers the lower level requirements for components and </a:t>
            </a:r>
            <a:r>
              <a:rPr lang="en-US" sz="2400" dirty="0" smtClean="0"/>
              <a:t>materials.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830925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MRP Terminology</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Gross requirements</a:t>
            </a:r>
          </a:p>
          <a:p>
            <a:pPr lvl="0"/>
            <a:r>
              <a:rPr lang="en-US" sz="2400" dirty="0" smtClean="0"/>
              <a:t>Net requirements</a:t>
            </a:r>
          </a:p>
          <a:p>
            <a:pPr lvl="0"/>
            <a:r>
              <a:rPr lang="en-US" sz="2400" dirty="0" smtClean="0"/>
              <a:t>Parent </a:t>
            </a:r>
            <a:r>
              <a:rPr lang="en-US" sz="2400" dirty="0"/>
              <a:t>and component </a:t>
            </a:r>
            <a:r>
              <a:rPr lang="en-US" sz="2400" dirty="0" smtClean="0"/>
              <a:t>items</a:t>
            </a:r>
            <a:endParaRPr lang="en-US" sz="2400" dirty="0"/>
          </a:p>
          <a:p>
            <a:pPr lvl="0"/>
            <a:r>
              <a:rPr lang="en-US" sz="2400" dirty="0"/>
              <a:t>MRP </a:t>
            </a:r>
            <a:r>
              <a:rPr lang="en-US" sz="2400" dirty="0" smtClean="0"/>
              <a:t>explosion</a:t>
            </a:r>
            <a:endParaRPr lang="en-US" sz="2400" dirty="0"/>
          </a:p>
          <a:p>
            <a:pPr lvl="0"/>
            <a:r>
              <a:rPr lang="en-US" sz="2400" dirty="0"/>
              <a:t>Time </a:t>
            </a:r>
            <a:r>
              <a:rPr lang="en-US" sz="2400" dirty="0" smtClean="0"/>
              <a:t>phasing/Time buckets</a:t>
            </a:r>
          </a:p>
          <a:p>
            <a:pPr lvl="0"/>
            <a:r>
              <a:rPr lang="en-US" sz="2400" dirty="0" smtClean="0"/>
              <a:t>Lead-time offset</a:t>
            </a:r>
          </a:p>
          <a:p>
            <a:pPr lvl="0"/>
            <a:r>
              <a:rPr lang="en-US" sz="2400" dirty="0" smtClean="0"/>
              <a:t>Scheduled receipt</a:t>
            </a:r>
          </a:p>
          <a:p>
            <a:pPr lvl="0"/>
            <a:r>
              <a:rPr lang="en-US" sz="2400" dirty="0" smtClean="0"/>
              <a:t>On-hand inventory</a:t>
            </a:r>
          </a:p>
          <a:p>
            <a:pPr lvl="0"/>
            <a:r>
              <a:rPr lang="en-US" sz="2400" dirty="0" smtClean="0"/>
              <a:t>Lot-size</a:t>
            </a:r>
          </a:p>
          <a:p>
            <a:pPr lvl="0"/>
            <a:r>
              <a:rPr lang="en-US" sz="2400" dirty="0" smtClean="0"/>
              <a:t>Planned </a:t>
            </a:r>
            <a:r>
              <a:rPr lang="en-US" sz="2400" dirty="0"/>
              <a:t>order </a:t>
            </a:r>
            <a:r>
              <a:rPr lang="en-US" sz="2400" dirty="0" smtClean="0"/>
              <a:t>receipt</a:t>
            </a:r>
          </a:p>
          <a:p>
            <a:pPr lvl="0"/>
            <a:r>
              <a:rPr lang="en-US" sz="2400" dirty="0" smtClean="0"/>
              <a:t>Planned </a:t>
            </a:r>
            <a:r>
              <a:rPr lang="en-US" sz="2400" dirty="0"/>
              <a:t>order </a:t>
            </a:r>
            <a:r>
              <a:rPr lang="en-US" sz="2400" dirty="0" smtClean="0"/>
              <a:t>release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969578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MRP Terminology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219199"/>
            <a:ext cx="7772400" cy="4976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88006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Master Schedule</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master production schedule (MPS) record specifies what end items are to be produced, in what quantities that are to be produced, and when they are </a:t>
            </a:r>
            <a:r>
              <a:rPr lang="en-US" sz="2400" dirty="0" smtClean="0"/>
              <a:t>needed.</a:t>
            </a:r>
          </a:p>
          <a:p>
            <a:pPr lvl="0"/>
            <a:r>
              <a:rPr lang="en-US" sz="2400" dirty="0" smtClean="0"/>
              <a:t>The </a:t>
            </a:r>
            <a:r>
              <a:rPr lang="en-US" sz="2400" dirty="0"/>
              <a:t>MPS quantities are calculated based on information from several sources, such as forecasts and customer orders for end products, warehouse orders, interplant orders, and safety stock </a:t>
            </a:r>
            <a:r>
              <a:rPr lang="en-US" sz="2400" dirty="0" smtClean="0"/>
              <a:t>requirements.</a:t>
            </a:r>
          </a:p>
          <a:p>
            <a:pPr lvl="0"/>
            <a:r>
              <a:rPr lang="en-US" sz="2400" dirty="0" smtClean="0"/>
              <a:t>Given </a:t>
            </a:r>
            <a:r>
              <a:rPr lang="en-US" sz="2400" dirty="0"/>
              <a:t>these inputs for end item requirements and their lead times, the MRP system converts these requirements into individual time-phased component and material </a:t>
            </a:r>
            <a:r>
              <a:rPr lang="en-US" sz="2400" dirty="0" smtClean="0"/>
              <a:t>requirements.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932260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533400"/>
          </a:xfrm>
        </p:spPr>
        <p:txBody>
          <a:bodyPr>
            <a:noAutofit/>
          </a:bodyPr>
          <a:lstStyle/>
          <a:p>
            <a:r>
              <a:rPr lang="en-US" sz="2400" dirty="0"/>
              <a:t>The Bill of Materials File</a:t>
            </a:r>
          </a:p>
        </p:txBody>
      </p:sp>
      <p:sp>
        <p:nvSpPr>
          <p:cNvPr id="7" name="Content Placeholder 6"/>
          <p:cNvSpPr>
            <a:spLocks noGrp="1"/>
          </p:cNvSpPr>
          <p:nvPr>
            <p:ph idx="1"/>
          </p:nvPr>
        </p:nvSpPr>
        <p:spPr>
          <a:xfrm>
            <a:off x="990600" y="685800"/>
            <a:ext cx="7696200" cy="1371600"/>
          </a:xfrm>
        </p:spPr>
        <p:txBody>
          <a:bodyPr>
            <a:noAutofit/>
          </a:bodyPr>
          <a:lstStyle/>
          <a:p>
            <a:pPr lvl="0"/>
            <a:r>
              <a:rPr lang="en-US" sz="1800" dirty="0" smtClean="0"/>
              <a:t>A </a:t>
            </a:r>
            <a:r>
              <a:rPr lang="en-US" sz="1800" dirty="0"/>
              <a:t>bill of materials (BOM) file is a computerized data file that contains the complete listing of all assemblies, subassemblies, parts and components, and raw materials needed and the manufacturing and assembly sequence to produce one unit of a finished </a:t>
            </a:r>
            <a:r>
              <a:rPr lang="en-US" sz="1800" dirty="0" smtClean="0"/>
              <a:t>product</a:t>
            </a:r>
            <a:r>
              <a:rPr lang="en-US" sz="1800" dirty="0" smtClean="0"/>
              <a:t>.</a:t>
            </a:r>
            <a:endParaRPr lang="en-US" sz="1800" dirty="0" smtClean="0"/>
          </a:p>
        </p:txBody>
      </p:sp>
      <p:sp>
        <p:nvSpPr>
          <p:cNvPr id="5" name="Slide Number Placeholder 4"/>
          <p:cNvSpPr>
            <a:spLocks noGrp="1"/>
          </p:cNvSpPr>
          <p:nvPr>
            <p:ph type="sldNum" sz="quarter" idx="12"/>
          </p:nvPr>
        </p:nvSpPr>
        <p:spPr>
          <a:xfrm>
            <a:off x="8763000" y="6613525"/>
            <a:ext cx="381000" cy="244475"/>
          </a:xfrm>
        </p:spPr>
        <p:txBody>
          <a:bodyPr/>
          <a:lstStyle/>
          <a:p>
            <a:fld id="{B6F15528-21DE-4FAA-801E-634DDDAF4B2B}" type="slidenum">
              <a:rPr lang="en-US" smtClean="0"/>
              <a:pPr/>
              <a:t>17</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564" y="1936866"/>
            <a:ext cx="8221662"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95845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914400"/>
          </a:xfrm>
        </p:spPr>
        <p:txBody>
          <a:bodyPr>
            <a:noAutofit/>
          </a:bodyPr>
          <a:lstStyle/>
          <a:p>
            <a:r>
              <a:rPr lang="en-US" sz="2400" dirty="0"/>
              <a:t>The Bill of Materials </a:t>
            </a:r>
            <a:r>
              <a:rPr lang="en-US" sz="2400" dirty="0" smtClean="0"/>
              <a:t>File (Cont’d)</a:t>
            </a:r>
            <a:endParaRPr lang="en-US" sz="2400" dirty="0"/>
          </a:p>
        </p:txBody>
      </p:sp>
      <p:sp>
        <p:nvSpPr>
          <p:cNvPr id="5" name="Slide Number Placeholder 4"/>
          <p:cNvSpPr>
            <a:spLocks noGrp="1"/>
          </p:cNvSpPr>
          <p:nvPr>
            <p:ph type="sldNum" sz="quarter" idx="12"/>
          </p:nvPr>
        </p:nvSpPr>
        <p:spPr>
          <a:xfrm>
            <a:off x="8717963" y="6606598"/>
            <a:ext cx="457200" cy="244475"/>
          </a:xfrm>
        </p:spPr>
        <p:txBody>
          <a:bodyPr/>
          <a:lstStyle/>
          <a:p>
            <a:fld id="{B6F15528-21DE-4FAA-801E-634DDDAF4B2B}" type="slidenum">
              <a:rPr lang="en-US" smtClean="0"/>
              <a:pPr/>
              <a:t>18</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754378"/>
            <a:ext cx="7543800" cy="5753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65113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18.2</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final assembly of a chair requires a leg assembly, a seat, and a back assembly. Each leg assembly requires two legs and a cross bar. Each back assembly requires two side rails, one cross bar, and three back supports. Given this </a:t>
            </a:r>
            <a:r>
              <a:rPr lang="en-US" sz="2400" dirty="0" smtClean="0"/>
              <a:t>information: </a:t>
            </a:r>
            <a:endParaRPr lang="en-US" sz="2400" dirty="0"/>
          </a:p>
          <a:p>
            <a:pPr lvl="1"/>
            <a:r>
              <a:rPr lang="en-US" sz="2000" dirty="0" smtClean="0"/>
              <a:t>Construct </a:t>
            </a:r>
            <a:r>
              <a:rPr lang="en-US" sz="2000" dirty="0"/>
              <a:t>a product structure tree for the chair using low-level </a:t>
            </a:r>
            <a:r>
              <a:rPr lang="en-US" sz="2000" dirty="0" smtClean="0"/>
              <a:t>coding</a:t>
            </a:r>
            <a:endParaRPr lang="en-US" sz="2000" dirty="0"/>
          </a:p>
          <a:p>
            <a:pPr lvl="1"/>
            <a:r>
              <a:rPr lang="en-US" sz="2000" dirty="0" smtClean="0"/>
              <a:t>Determine </a:t>
            </a:r>
            <a:r>
              <a:rPr lang="en-US" sz="2000" dirty="0"/>
              <a:t>the quantities of assemblies and components that will be required to assemble 10 chairs, given the following on-hand inventory:</a:t>
            </a:r>
          </a:p>
          <a:p>
            <a:pPr lvl="2"/>
            <a:r>
              <a:rPr lang="en-US" sz="1600" dirty="0"/>
              <a:t>Leg assemblies = 2; back assembly = 1; legs = 4; cross bars = 6; side rails = 4; </a:t>
            </a:r>
            <a:r>
              <a:rPr lang="en-US" sz="1600" dirty="0" smtClean="0"/>
              <a:t>back </a:t>
            </a:r>
            <a:r>
              <a:rPr lang="en-US" sz="1600" dirty="0"/>
              <a:t>supports = </a:t>
            </a:r>
            <a:r>
              <a:rPr lang="en-US" sz="1600" dirty="0" smtClean="0"/>
              <a:t>10</a:t>
            </a:r>
            <a:endParaRPr lang="en-US" sz="16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317906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86800" y="6629400"/>
            <a:ext cx="457200" cy="2889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a:xfrm>
            <a:off x="722313" y="914400"/>
            <a:ext cx="7772400" cy="1938992"/>
          </a:xfrm>
        </p:spPr>
        <p:txBody>
          <a:bodyPr>
            <a:normAutofit/>
          </a:bodyPr>
          <a:lstStyle/>
          <a:p>
            <a:r>
              <a:rPr lang="en-US" cap="none" dirty="0" smtClean="0"/>
              <a:t>Chapter 18: Master Scheduling and Material Requirements Planning</a:t>
            </a:r>
            <a:endParaRPr lang="en-US" cap="none" dirty="0"/>
          </a:p>
        </p:txBody>
      </p:sp>
      <p:sp>
        <p:nvSpPr>
          <p:cNvPr id="2" name="Footer Placeholder 1"/>
          <p:cNvSpPr>
            <a:spLocks noGrp="1"/>
          </p:cNvSpPr>
          <p:nvPr>
            <p:ph type="ftr" sz="quarter" idx="11"/>
          </p:nvPr>
        </p:nvSpPr>
        <p:spPr>
          <a:xfrm>
            <a:off x="0" y="6629400"/>
            <a:ext cx="7278687" cy="261851"/>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567638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18.2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447799"/>
            <a:ext cx="8371162" cy="4291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37735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18.2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9" y="1440873"/>
            <a:ext cx="8155463" cy="4545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81877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Inventory Status file</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third input to an MRP system is the inventory status file, which contains the records of all items in </a:t>
            </a:r>
            <a:r>
              <a:rPr lang="en-US" sz="2400" dirty="0" smtClean="0"/>
              <a:t>the inventory</a:t>
            </a:r>
            <a:r>
              <a:rPr lang="en-US" sz="2400" dirty="0"/>
              <a:t>, including on-hand inventory and scheduled </a:t>
            </a:r>
            <a:r>
              <a:rPr lang="en-US" sz="2400" dirty="0" smtClean="0"/>
              <a:t>receipts.</a:t>
            </a:r>
          </a:p>
          <a:p>
            <a:pPr lvl="0"/>
            <a:r>
              <a:rPr lang="en-US" sz="2400" dirty="0" smtClean="0"/>
              <a:t>The </a:t>
            </a:r>
            <a:r>
              <a:rPr lang="en-US" sz="2400" dirty="0"/>
              <a:t>inventory status file also contains information about the supplier, lead times, and lot size policy for each </a:t>
            </a:r>
            <a:r>
              <a:rPr lang="en-US" sz="2400" dirty="0" smtClean="0"/>
              <a:t>item.</a:t>
            </a:r>
          </a:p>
          <a:p>
            <a:pPr lvl="0"/>
            <a:r>
              <a:rPr lang="en-US" sz="2400" dirty="0" smtClean="0"/>
              <a:t>From </a:t>
            </a:r>
            <a:r>
              <a:rPr lang="en-US" sz="2400" dirty="0"/>
              <a:t>the master production schedule and the BOM file, the MRP system will determine the gross component requirements of materials and components for each production </a:t>
            </a:r>
            <a:r>
              <a:rPr lang="en-US" sz="2400" dirty="0" smtClean="0"/>
              <a:t>level.</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477512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MRP Process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master production schedule provides information on the number of units required for an end-product for specific time periods of the planning </a:t>
            </a:r>
            <a:r>
              <a:rPr lang="en-US" sz="2400" dirty="0" smtClean="0"/>
              <a:t>horizon.</a:t>
            </a:r>
          </a:p>
          <a:p>
            <a:pPr lvl="0"/>
            <a:r>
              <a:rPr lang="en-US" sz="2400" dirty="0" smtClean="0"/>
              <a:t>The </a:t>
            </a:r>
            <a:r>
              <a:rPr lang="en-US" sz="2400" dirty="0"/>
              <a:t>MRP system accepts these end-product requirements from the master schedule and then gathers information from the BOM file on the components needed to assemble the end </a:t>
            </a:r>
            <a:r>
              <a:rPr lang="en-US" sz="2400" dirty="0" smtClean="0"/>
              <a:t>product.</a:t>
            </a:r>
          </a:p>
          <a:p>
            <a:pPr lvl="0"/>
            <a:r>
              <a:rPr lang="en-US" sz="2400" dirty="0" smtClean="0"/>
              <a:t>The </a:t>
            </a:r>
            <a:r>
              <a:rPr lang="en-US" sz="2400" dirty="0"/>
              <a:t>MRP system also accesses information on the available inventory for both finished products and the various </a:t>
            </a:r>
            <a:r>
              <a:rPr lang="en-US" sz="2400" dirty="0" smtClean="0"/>
              <a:t>components.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844852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18.3</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Suppose </a:t>
            </a:r>
            <a:r>
              <a:rPr lang="en-US" sz="2400" dirty="0"/>
              <a:t>a firm producing </a:t>
            </a:r>
            <a:r>
              <a:rPr lang="en-US" sz="2400" dirty="0" smtClean="0"/>
              <a:t>wheelbarrows </a:t>
            </a:r>
            <a:r>
              <a:rPr lang="en-US" sz="2400" dirty="0"/>
              <a:t>has customer orders with delivery due dates of 50 in week 1, 70 in week 4, 70 in week 6, and 40 in week 8. Refer back to Figure 18.4 for the product structure tree for a </a:t>
            </a:r>
            <a:r>
              <a:rPr lang="en-US" sz="2400" dirty="0" smtClean="0"/>
              <a:t>wheelbarrow</a:t>
            </a:r>
            <a:r>
              <a:rPr lang="en-US" sz="2400" dirty="0"/>
              <a:t>. The product structure tree shows that the subassemblies required for each </a:t>
            </a:r>
            <a:r>
              <a:rPr lang="en-US" sz="2400" dirty="0" smtClean="0"/>
              <a:t>wheelbarrow </a:t>
            </a:r>
            <a:r>
              <a:rPr lang="en-US" sz="2400" dirty="0"/>
              <a:t>are one handle bar assembly and one wheel assembly. Each wheel assembly requires one </a:t>
            </a:r>
            <a:r>
              <a:rPr lang="en-US" sz="2400" dirty="0" smtClean="0"/>
              <a:t>tire</a:t>
            </a:r>
            <a:r>
              <a:rPr lang="en-US" sz="2400" dirty="0"/>
              <a:t>. Prepare a material requirements plan for the handle bar assemblies, wheel assemblies, and tires for an </a:t>
            </a:r>
            <a:r>
              <a:rPr lang="en-US" sz="2400" dirty="0" smtClean="0"/>
              <a:t>8-week </a:t>
            </a:r>
            <a:r>
              <a:rPr lang="en-US" sz="2400" dirty="0"/>
              <a:t>planning </a:t>
            </a:r>
            <a:r>
              <a:rPr lang="en-US" sz="2400" dirty="0" smtClean="0"/>
              <a:t>horizon.</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654649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364" y="1371600"/>
            <a:ext cx="8388927" cy="4676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3040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934" y="1447800"/>
            <a:ext cx="8298866" cy="40116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03867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189" y="1443644"/>
            <a:ext cx="8232371" cy="3984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03745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891145"/>
            <a:ext cx="8388310" cy="2924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36226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828800"/>
            <a:ext cx="8385540" cy="3200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9585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Compose a master schedule and identify its functions.</a:t>
            </a:r>
          </a:p>
          <a:p>
            <a:pPr lvl="0"/>
            <a:r>
              <a:rPr lang="en-US" sz="2400" dirty="0" smtClean="0"/>
              <a:t>Explain the conditions under which MRP is appropriate, its inputs, processing, and output, as well as its benefits and limitations.</a:t>
            </a:r>
          </a:p>
          <a:p>
            <a:pPr lvl="0"/>
            <a:r>
              <a:rPr lang="en-US" sz="2400" dirty="0" smtClean="0"/>
              <a:t>Discuss the role that sustainability and ethics play in MRP systems.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471" y="1676400"/>
            <a:ext cx="8486685" cy="3233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2570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62919" y="152400"/>
            <a:ext cx="7696200" cy="914400"/>
          </a:xfrm>
        </p:spPr>
        <p:txBody>
          <a:bodyPr>
            <a:noAutofit/>
          </a:bodyPr>
          <a:lstStyle/>
          <a:p>
            <a:r>
              <a:rPr lang="en-US" sz="2400" dirty="0"/>
              <a:t>Example 18.3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914400"/>
            <a:ext cx="7783512" cy="5348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32839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MRP Outputs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000" dirty="0" smtClean="0"/>
              <a:t>Planned Order Schedules</a:t>
            </a:r>
            <a:r>
              <a:rPr lang="en-US" sz="2000" dirty="0"/>
              <a:t>: These </a:t>
            </a:r>
            <a:r>
              <a:rPr lang="en-US" sz="2000" dirty="0" smtClean="0"/>
              <a:t>schedules delineate </a:t>
            </a:r>
            <a:r>
              <a:rPr lang="en-US" sz="2000" dirty="0"/>
              <a:t>the quantity and timing of future material </a:t>
            </a:r>
            <a:r>
              <a:rPr lang="en-US" sz="2000" dirty="0" smtClean="0"/>
              <a:t>orders.</a:t>
            </a:r>
            <a:endParaRPr lang="en-US" sz="2000" dirty="0"/>
          </a:p>
          <a:p>
            <a:pPr lvl="0"/>
            <a:r>
              <a:rPr lang="en-US" sz="2000" dirty="0"/>
              <a:t>Planned </a:t>
            </a:r>
            <a:r>
              <a:rPr lang="en-US" sz="2000" dirty="0" smtClean="0"/>
              <a:t>Order Releases</a:t>
            </a:r>
            <a:r>
              <a:rPr lang="en-US" sz="2000" dirty="0"/>
              <a:t>: These reports authorize the execution of the planned </a:t>
            </a:r>
            <a:r>
              <a:rPr lang="en-US" sz="2000" dirty="0" smtClean="0"/>
              <a:t>orders.</a:t>
            </a:r>
            <a:endParaRPr lang="en-US" sz="2000" dirty="0"/>
          </a:p>
          <a:p>
            <a:pPr lvl="0"/>
            <a:r>
              <a:rPr lang="en-US" sz="2000" dirty="0" smtClean="0"/>
              <a:t>Changes to Planned </a:t>
            </a:r>
            <a:r>
              <a:rPr lang="en-US" sz="2000" dirty="0"/>
              <a:t>Orders: Changes to planned orders might include cancellations of orders or revisions </a:t>
            </a:r>
            <a:r>
              <a:rPr lang="en-US" sz="2000" dirty="0" smtClean="0"/>
              <a:t>of orders.</a:t>
            </a:r>
            <a:endParaRPr lang="en-US" sz="2000" dirty="0"/>
          </a:p>
          <a:p>
            <a:pPr lvl="0"/>
            <a:r>
              <a:rPr lang="en-US" sz="2000" dirty="0" smtClean="0"/>
              <a:t>Performance </a:t>
            </a:r>
            <a:r>
              <a:rPr lang="en-US" sz="2000" dirty="0"/>
              <a:t>Control Reports: These are reports that managers can use to track problems such as missed delivery dates and stock outs </a:t>
            </a:r>
            <a:r>
              <a:rPr lang="en-US" sz="2000" dirty="0" smtClean="0"/>
              <a:t>in order to </a:t>
            </a:r>
            <a:r>
              <a:rPr lang="en-US" sz="2000" dirty="0"/>
              <a:t>evaluate MRP system </a:t>
            </a:r>
            <a:r>
              <a:rPr lang="en-US" sz="2000" dirty="0" smtClean="0"/>
              <a:t>performance.</a:t>
            </a:r>
          </a:p>
          <a:p>
            <a:pPr lvl="0"/>
            <a:r>
              <a:rPr lang="en-US" sz="2000" dirty="0" smtClean="0"/>
              <a:t>Planning </a:t>
            </a:r>
            <a:r>
              <a:rPr lang="en-US" sz="2000" dirty="0"/>
              <a:t>Reports: These </a:t>
            </a:r>
            <a:r>
              <a:rPr lang="en-US" sz="2000" dirty="0" smtClean="0"/>
              <a:t>reports can </a:t>
            </a:r>
            <a:r>
              <a:rPr lang="en-US" sz="2000" dirty="0"/>
              <a:t>be used to forecast future inventory </a:t>
            </a:r>
            <a:r>
              <a:rPr lang="en-US" sz="2000" dirty="0" smtClean="0"/>
              <a:t>requirements.</a:t>
            </a:r>
          </a:p>
          <a:p>
            <a:pPr lvl="0"/>
            <a:r>
              <a:rPr lang="en-US" sz="2000" dirty="0" smtClean="0"/>
              <a:t>Exception </a:t>
            </a:r>
            <a:r>
              <a:rPr lang="en-US" sz="2000" dirty="0"/>
              <a:t>Reports: These reports call managers' attention to major problems such as overdue and late orders, excessive scrap rates, reporting errors, and requirements for nonexistent </a:t>
            </a:r>
            <a:r>
              <a:rPr lang="en-US" sz="2000" dirty="0" smtClean="0"/>
              <a:t>parts.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756219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Other Considerations in MRP</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Changing </a:t>
            </a:r>
            <a:r>
              <a:rPr lang="en-US" sz="2400" dirty="0"/>
              <a:t>the Planning Horizon and </a:t>
            </a:r>
            <a:r>
              <a:rPr lang="en-US" sz="2400" dirty="0" smtClean="0"/>
              <a:t>Re-planning </a:t>
            </a:r>
            <a:r>
              <a:rPr lang="en-US" sz="2400" dirty="0"/>
              <a:t>of the MRP </a:t>
            </a:r>
            <a:r>
              <a:rPr lang="en-US" sz="2400" dirty="0" smtClean="0"/>
              <a:t>System: The MRP planning horizon can be 10, 26, or even 52 weeks.</a:t>
            </a:r>
          </a:p>
          <a:p>
            <a:r>
              <a:rPr lang="en-US" sz="2400" dirty="0" smtClean="0"/>
              <a:t>Lead Times: The </a:t>
            </a:r>
            <a:r>
              <a:rPr lang="en-US" sz="2400" dirty="0"/>
              <a:t>actual lead times are not always the same as the planned lead </a:t>
            </a:r>
            <a:r>
              <a:rPr lang="en-US" sz="2400" dirty="0" smtClean="0"/>
              <a:t>times.</a:t>
            </a:r>
          </a:p>
          <a:p>
            <a:r>
              <a:rPr lang="en-US" sz="2400" dirty="0" smtClean="0"/>
              <a:t>Safety Stocks: If </a:t>
            </a:r>
            <a:r>
              <a:rPr lang="en-US" sz="2400" dirty="0"/>
              <a:t>there is supply or </a:t>
            </a:r>
            <a:r>
              <a:rPr lang="en-US" sz="2400" dirty="0" smtClean="0"/>
              <a:t>demand, </a:t>
            </a:r>
            <a:r>
              <a:rPr lang="en-US" sz="2400" dirty="0"/>
              <a:t>uncertainty </a:t>
            </a:r>
            <a:r>
              <a:rPr lang="en-US" sz="2400" dirty="0" smtClean="0"/>
              <a:t>and </a:t>
            </a:r>
            <a:r>
              <a:rPr lang="en-US" sz="2400" dirty="0"/>
              <a:t>the expected cost of running out of stock </a:t>
            </a:r>
            <a:r>
              <a:rPr lang="en-US" sz="2400" dirty="0" smtClean="0"/>
              <a:t>is </a:t>
            </a:r>
            <a:r>
              <a:rPr lang="en-US" sz="2400" dirty="0"/>
              <a:t>high, then </a:t>
            </a:r>
            <a:r>
              <a:rPr lang="en-US" sz="2400" dirty="0" smtClean="0"/>
              <a:t>businesses hold </a:t>
            </a:r>
            <a:r>
              <a:rPr lang="en-US" sz="2400" dirty="0"/>
              <a:t>safety </a:t>
            </a:r>
            <a:r>
              <a:rPr lang="en-US" sz="2400" dirty="0" smtClean="0"/>
              <a:t>stock.</a:t>
            </a:r>
          </a:p>
          <a:p>
            <a:r>
              <a:rPr lang="en-US" sz="2400" dirty="0" smtClean="0"/>
              <a:t>Lot-sizing Considerations: In MRP, purchase or shop orders must specify a discrete quantity (lot size) to purchase or produce.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676044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Potential Benefits and Drawbacks of MRP</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b="1" dirty="0" smtClean="0"/>
              <a:t>Benefits </a:t>
            </a:r>
            <a:r>
              <a:rPr lang="en-US" sz="2400" b="1" dirty="0"/>
              <a:t>of MRP </a:t>
            </a:r>
            <a:r>
              <a:rPr lang="en-US" sz="2400" b="1" dirty="0" smtClean="0"/>
              <a:t>systems:</a:t>
            </a:r>
            <a:endParaRPr lang="en-US" sz="2400" b="1" dirty="0"/>
          </a:p>
          <a:p>
            <a:pPr lvl="1"/>
            <a:r>
              <a:rPr lang="en-US" sz="2000" dirty="0" smtClean="0"/>
              <a:t>Inventory </a:t>
            </a:r>
            <a:r>
              <a:rPr lang="en-US" sz="2000" dirty="0"/>
              <a:t>benefits</a:t>
            </a:r>
          </a:p>
          <a:p>
            <a:pPr lvl="1"/>
            <a:r>
              <a:rPr lang="en-US" sz="2000" dirty="0" smtClean="0"/>
              <a:t>Ability </a:t>
            </a:r>
            <a:r>
              <a:rPr lang="en-US" sz="2000" dirty="0"/>
              <a:t>to track material requirements </a:t>
            </a:r>
          </a:p>
          <a:p>
            <a:pPr lvl="1"/>
            <a:r>
              <a:rPr lang="en-US" sz="2000" dirty="0" smtClean="0"/>
              <a:t>Capacity </a:t>
            </a:r>
            <a:r>
              <a:rPr lang="en-US" sz="2000" dirty="0"/>
              <a:t>benefits</a:t>
            </a:r>
          </a:p>
          <a:p>
            <a:pPr lvl="0"/>
            <a:r>
              <a:rPr lang="en-US" sz="2400" b="1" dirty="0" smtClean="0"/>
              <a:t>Drawbacks </a:t>
            </a:r>
            <a:r>
              <a:rPr lang="en-US" sz="2400" b="1" dirty="0"/>
              <a:t>in using MRP </a:t>
            </a:r>
            <a:r>
              <a:rPr lang="en-US" sz="2400" b="1" dirty="0" smtClean="0"/>
              <a:t>systems:</a:t>
            </a:r>
          </a:p>
          <a:p>
            <a:pPr lvl="1"/>
            <a:r>
              <a:rPr lang="en-US" sz="2000" dirty="0" smtClean="0"/>
              <a:t>They are as </a:t>
            </a:r>
            <a:r>
              <a:rPr lang="en-US" sz="2000" dirty="0"/>
              <a:t>good as the inputs </a:t>
            </a:r>
            <a:r>
              <a:rPr lang="en-US" sz="2000" dirty="0" smtClean="0"/>
              <a:t>they receive</a:t>
            </a:r>
          </a:p>
          <a:p>
            <a:pPr lvl="1"/>
            <a:r>
              <a:rPr lang="en-US" sz="2000" dirty="0" smtClean="0"/>
              <a:t>They can be difficult, </a:t>
            </a:r>
            <a:r>
              <a:rPr lang="en-US" sz="2000" dirty="0"/>
              <a:t>time </a:t>
            </a:r>
            <a:r>
              <a:rPr lang="en-US" sz="2000" dirty="0" smtClean="0"/>
              <a:t>consuming, and </a:t>
            </a:r>
            <a:r>
              <a:rPr lang="en-US" sz="2000" dirty="0"/>
              <a:t>costly to </a:t>
            </a:r>
            <a:r>
              <a:rPr lang="en-US" sz="2000" dirty="0" smtClean="0"/>
              <a:t>implement</a:t>
            </a:r>
          </a:p>
          <a:p>
            <a:pPr lvl="1"/>
            <a:r>
              <a:rPr lang="en-US" sz="2000" dirty="0" smtClean="0"/>
              <a:t>All </a:t>
            </a:r>
            <a:r>
              <a:rPr lang="en-US" sz="2000" dirty="0"/>
              <a:t>employees who </a:t>
            </a:r>
            <a:r>
              <a:rPr lang="en-US" sz="2000" dirty="0" smtClean="0"/>
              <a:t>use </a:t>
            </a:r>
            <a:r>
              <a:rPr lang="en-US" sz="2000" dirty="0"/>
              <a:t>the system should receive adequate training and </a:t>
            </a:r>
            <a:r>
              <a:rPr lang="en-US" sz="2000" dirty="0" smtClean="0"/>
              <a:t>education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6571664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Integrating MRP and JIT Systems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693025"/>
            <a:ext cx="8285018" cy="31523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65738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Integrating MRP and JIT </a:t>
            </a:r>
            <a:r>
              <a:rPr lang="en-US" sz="2400" dirty="0" smtClean="0"/>
              <a:t>Systems (Cont’d)</a:t>
            </a:r>
            <a:endParaRPr lang="en-US" sz="2400" dirty="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36</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143000"/>
            <a:ext cx="7868864" cy="4728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789709" y="6019800"/>
            <a:ext cx="4572000" cy="461665"/>
          </a:xfrm>
          <a:prstGeom prst="rect">
            <a:avLst/>
          </a:prstGeom>
        </p:spPr>
        <p:txBody>
          <a:bodyPr>
            <a:spAutoFit/>
          </a:bodyPr>
          <a:lstStyle/>
          <a:p>
            <a:r>
              <a:rPr lang="en-GB" sz="1200" dirty="0"/>
              <a:t>SOURCE: </a:t>
            </a:r>
            <a:r>
              <a:rPr lang="en-GB" sz="1200" dirty="0" err="1"/>
              <a:t>Ho</a:t>
            </a:r>
            <a:r>
              <a:rPr lang="en-GB" sz="1200" dirty="0"/>
              <a:t>, J. C., &amp; Chang, Y. L. (2001). Integrated MRP and JIT framework. </a:t>
            </a:r>
            <a:r>
              <a:rPr lang="en-GB" sz="1200" i="1" dirty="0"/>
              <a:t>Computers &amp; Industrial Engineering</a:t>
            </a:r>
            <a:r>
              <a:rPr lang="en-GB" sz="1200" dirty="0"/>
              <a:t>. </a:t>
            </a:r>
            <a:r>
              <a:rPr lang="en-GB" sz="1200" i="1" dirty="0"/>
              <a:t>41</a:t>
            </a:r>
            <a:r>
              <a:rPr lang="en-GB" sz="1200" dirty="0"/>
              <a:t>:173–185.</a:t>
            </a:r>
            <a:endParaRPr lang="en-GB" sz="1200" dirty="0"/>
          </a:p>
        </p:txBody>
      </p:sp>
    </p:spTree>
    <p:extLst>
      <p:ext uri="{BB962C8B-B14F-4D97-AF65-F5344CB8AC3E}">
        <p14:creationId xmlns:p14="http://schemas.microsoft.com/office/powerpoint/2010/main" val="36294563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800" dirty="0"/>
              <a:t> </a:t>
            </a:r>
            <a:r>
              <a:rPr lang="en-US" sz="2400" dirty="0"/>
              <a:t>Features of Integrated MRP and JIT Systems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Just </a:t>
            </a:r>
            <a:r>
              <a:rPr lang="en-US" sz="2400" dirty="0"/>
              <a:t>as in MRP systems, the system is triggered by the requirements for a higher-level parent item provided by the master </a:t>
            </a:r>
            <a:r>
              <a:rPr lang="en-US" sz="2400" dirty="0" smtClean="0"/>
              <a:t>schedule.</a:t>
            </a:r>
            <a:endParaRPr lang="en-US" sz="2400" dirty="0"/>
          </a:p>
          <a:p>
            <a:pPr lvl="0"/>
            <a:r>
              <a:rPr lang="en-US" sz="2400" dirty="0" smtClean="0"/>
              <a:t>Similar </a:t>
            </a:r>
            <a:r>
              <a:rPr lang="en-US" sz="2400" dirty="0"/>
              <a:t>to JIT systems, the demand for this parent item pulls or triggers the last operation for this </a:t>
            </a:r>
            <a:r>
              <a:rPr lang="en-US" sz="2400" dirty="0" smtClean="0"/>
              <a:t>item.  </a:t>
            </a:r>
            <a:r>
              <a:rPr lang="en-US" sz="2400" dirty="0"/>
              <a:t>To schedule operations such as this one, decision rules need to be embedded in the integrated </a:t>
            </a:r>
            <a:r>
              <a:rPr lang="en-US" sz="2400" dirty="0" smtClean="0"/>
              <a:t>system.</a:t>
            </a:r>
            <a:endParaRPr lang="en-US" sz="2400" dirty="0"/>
          </a:p>
          <a:p>
            <a:pPr lvl="0"/>
            <a:r>
              <a:rPr lang="en-US" sz="2400" dirty="0" smtClean="0"/>
              <a:t>The </a:t>
            </a:r>
            <a:r>
              <a:rPr lang="en-US" sz="2400" dirty="0"/>
              <a:t>scheduling of the last operation of this parent item triggers all preceding operations for the lower-level children of the parent item until all operations required to produce the parent item specified by the master schedule are </a:t>
            </a:r>
            <a:r>
              <a:rPr lang="en-US" sz="2400" dirty="0" smtClean="0"/>
              <a:t>scheduled.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020527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000" dirty="0"/>
              <a:t>MRP in the Service Sector</a:t>
            </a:r>
          </a:p>
        </p:txBody>
      </p:sp>
      <p:sp>
        <p:nvSpPr>
          <p:cNvPr id="7" name="Content Placeholder 6"/>
          <p:cNvSpPr>
            <a:spLocks noGrp="1"/>
          </p:cNvSpPr>
          <p:nvPr>
            <p:ph idx="1"/>
          </p:nvPr>
        </p:nvSpPr>
        <p:spPr>
          <a:xfrm>
            <a:off x="990600" y="838200"/>
            <a:ext cx="7696200" cy="1600200"/>
          </a:xfrm>
        </p:spPr>
        <p:txBody>
          <a:bodyPr>
            <a:noAutofit/>
          </a:bodyPr>
          <a:lstStyle/>
          <a:p>
            <a:pPr lvl="0"/>
            <a:r>
              <a:rPr lang="en-US" sz="1800" dirty="0" smtClean="0"/>
              <a:t>MRP </a:t>
            </a:r>
            <a:r>
              <a:rPr lang="en-US" sz="1800" dirty="0"/>
              <a:t>is </a:t>
            </a:r>
            <a:r>
              <a:rPr lang="en-US" sz="1800" dirty="0" smtClean="0"/>
              <a:t>useful </a:t>
            </a:r>
            <a:r>
              <a:rPr lang="en-US" sz="1800" dirty="0"/>
              <a:t>for service companies or service items that have dependent </a:t>
            </a:r>
            <a:r>
              <a:rPr lang="en-US" sz="1800" dirty="0" smtClean="0"/>
              <a:t>demand.</a:t>
            </a:r>
          </a:p>
          <a:p>
            <a:pPr lvl="0"/>
            <a:r>
              <a:rPr lang="en-US" sz="1800" dirty="0" smtClean="0"/>
              <a:t>Restaurants </a:t>
            </a:r>
            <a:r>
              <a:rPr lang="en-US" sz="1800" dirty="0"/>
              <a:t>typically use MRP systems because the ingredients and side dishes for a meal such as vegetables, spices, meat, pasta, and bread are dependent demand </a:t>
            </a:r>
            <a:r>
              <a:rPr lang="en-US" sz="1800" dirty="0" smtClean="0"/>
              <a:t>items</a:t>
            </a:r>
            <a:r>
              <a:rPr lang="en-US" sz="1800" dirty="0" smtClean="0"/>
              <a:t>.</a:t>
            </a:r>
            <a:endParaRPr lang="en-US" sz="1800" dirty="0" smtClean="0"/>
          </a:p>
        </p:txBody>
      </p:sp>
      <p:sp>
        <p:nvSpPr>
          <p:cNvPr id="5" name="Slide Number Placeholder 4"/>
          <p:cNvSpPr>
            <a:spLocks noGrp="1"/>
          </p:cNvSpPr>
          <p:nvPr>
            <p:ph type="sldNum" sz="quarter" idx="12"/>
          </p:nvPr>
        </p:nvSpPr>
        <p:spPr>
          <a:xfrm>
            <a:off x="8717280" y="6553200"/>
            <a:ext cx="457200" cy="304800"/>
          </a:xfrm>
        </p:spPr>
        <p:txBody>
          <a:bodyPr/>
          <a:lstStyle/>
          <a:p>
            <a:fld id="{B6F15528-21DE-4FAA-801E-634DDDAF4B2B}" type="slidenum">
              <a:rPr lang="en-US" smtClean="0"/>
              <a:pPr/>
              <a:t>38</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362200"/>
            <a:ext cx="67056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6582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MRP in the Service </a:t>
            </a:r>
            <a:r>
              <a:rPr lang="en-US" sz="2400" dirty="0" smtClean="0"/>
              <a:t>Sector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219200"/>
            <a:ext cx="8145462"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37466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895600" y="152400"/>
            <a:ext cx="4038600" cy="457200"/>
          </a:xfrm>
        </p:spPr>
        <p:txBody>
          <a:bodyPr>
            <a:noAutofit/>
          </a:bodyPr>
          <a:lstStyle/>
          <a:p>
            <a:r>
              <a:rPr lang="en-US" sz="2000" dirty="0"/>
              <a:t>Master Scheduling</a:t>
            </a:r>
          </a:p>
        </p:txBody>
      </p:sp>
      <p:sp>
        <p:nvSpPr>
          <p:cNvPr id="7" name="Content Placeholder 6"/>
          <p:cNvSpPr>
            <a:spLocks noGrp="1"/>
          </p:cNvSpPr>
          <p:nvPr>
            <p:ph idx="1"/>
          </p:nvPr>
        </p:nvSpPr>
        <p:spPr>
          <a:xfrm>
            <a:off x="6248400" y="1066800"/>
            <a:ext cx="2743199" cy="5029200"/>
          </a:xfrm>
        </p:spPr>
        <p:txBody>
          <a:bodyPr>
            <a:noAutofit/>
          </a:bodyPr>
          <a:lstStyle/>
          <a:p>
            <a:pPr lvl="0"/>
            <a:r>
              <a:rPr lang="en-US" sz="1600" dirty="0" smtClean="0"/>
              <a:t>Operational </a:t>
            </a:r>
            <a:r>
              <a:rPr lang="en-US" sz="1600" dirty="0"/>
              <a:t>plans </a:t>
            </a:r>
            <a:r>
              <a:rPr lang="en-US" sz="1600" dirty="0" smtClean="0"/>
              <a:t>for </a:t>
            </a:r>
            <a:r>
              <a:rPr lang="en-US" sz="1600" dirty="0"/>
              <a:t>the medium to </a:t>
            </a:r>
            <a:r>
              <a:rPr lang="en-US" sz="1600" dirty="0" smtClean="0"/>
              <a:t>short term of </a:t>
            </a:r>
            <a:r>
              <a:rPr lang="en-US" sz="1600" dirty="0"/>
              <a:t>the planning hierarchy and are listed below:</a:t>
            </a:r>
          </a:p>
          <a:p>
            <a:pPr marL="857250" lvl="1" indent="-457200">
              <a:buFont typeface="+mj-lt"/>
              <a:buAutoNum type="arabicPeriod"/>
            </a:pPr>
            <a:r>
              <a:rPr lang="en-US" sz="1400" dirty="0" smtClean="0"/>
              <a:t>Master scheduling</a:t>
            </a:r>
            <a:endParaRPr lang="en-US" sz="1400" dirty="0"/>
          </a:p>
          <a:p>
            <a:pPr marL="857250" lvl="1" indent="-457200">
              <a:buFont typeface="+mj-lt"/>
              <a:buAutoNum type="arabicPeriod"/>
            </a:pPr>
            <a:r>
              <a:rPr lang="en-US" sz="1400" dirty="0" smtClean="0"/>
              <a:t>Material requirements planning</a:t>
            </a:r>
            <a:endParaRPr lang="en-US" sz="1400" dirty="0"/>
          </a:p>
          <a:p>
            <a:pPr marL="857250" lvl="1" indent="-457200">
              <a:buFont typeface="+mj-lt"/>
              <a:buAutoNum type="arabicPeriod"/>
            </a:pPr>
            <a:r>
              <a:rPr lang="en-US" sz="1400" dirty="0" smtClean="0"/>
              <a:t>Capacity requirements planning</a:t>
            </a:r>
            <a:endParaRPr lang="en-US" sz="1400" dirty="0"/>
          </a:p>
          <a:p>
            <a:pPr marL="857250" lvl="1" indent="-457200">
              <a:buFont typeface="+mj-lt"/>
              <a:buAutoNum type="arabicPeriod"/>
            </a:pPr>
            <a:r>
              <a:rPr lang="en-US" sz="1400" dirty="0" smtClean="0"/>
              <a:t>Detailed </a:t>
            </a:r>
            <a:r>
              <a:rPr lang="en-US" sz="1400" dirty="0"/>
              <a:t>scheduling</a:t>
            </a:r>
          </a:p>
          <a:p>
            <a:pPr lvl="0"/>
            <a:r>
              <a:rPr lang="en-US" sz="1600" dirty="0"/>
              <a:t>These tasks follow a sequence that can be presented in the framework shown in Figure </a:t>
            </a:r>
            <a:r>
              <a:rPr lang="en-US" sz="1600" dirty="0" smtClean="0"/>
              <a:t>18.1.</a:t>
            </a:r>
          </a:p>
          <a:p>
            <a:pPr marL="0" lvl="0" indent="0">
              <a:buNone/>
            </a:pPr>
            <a:endParaRPr lang="en-US" sz="2000" dirty="0"/>
          </a:p>
        </p:txBody>
      </p:sp>
      <p:sp>
        <p:nvSpPr>
          <p:cNvPr id="5" name="Slide Number Placeholder 4"/>
          <p:cNvSpPr>
            <a:spLocks noGrp="1"/>
          </p:cNvSpPr>
          <p:nvPr>
            <p:ph type="sldNum" sz="quarter" idx="12"/>
          </p:nvPr>
        </p:nvSpPr>
        <p:spPr>
          <a:xfrm>
            <a:off x="8675716" y="6629400"/>
            <a:ext cx="457200" cy="228600"/>
          </a:xfrm>
        </p:spPr>
        <p:txBody>
          <a:bodyPr/>
          <a:lstStyle/>
          <a:p>
            <a:fld id="{B6F15528-21DE-4FAA-801E-634DDDAF4B2B}" type="slidenum">
              <a:rPr lang="en-US" smtClean="0"/>
              <a:pPr/>
              <a:t>4</a:t>
            </a:fld>
            <a:endParaRPr lang="en-US" dirty="0"/>
          </a:p>
        </p:txBody>
      </p:sp>
      <p:sp>
        <p:nvSpPr>
          <p:cNvPr id="8" name="Footer Placeholder 3"/>
          <p:cNvSpPr>
            <a:spLocks noGrp="1"/>
          </p:cNvSpPr>
          <p:nvPr>
            <p:ph type="ftr" sz="quarter" idx="11"/>
          </p:nvPr>
        </p:nvSpPr>
        <p:spPr>
          <a:xfrm>
            <a:off x="4267200" y="6629400"/>
            <a:ext cx="7162800" cy="228600"/>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685800"/>
            <a:ext cx="5715000"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27770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Ethical and Sustainability Issues in MRP</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Government </a:t>
            </a:r>
            <a:r>
              <a:rPr lang="en-US" sz="2400" dirty="0"/>
              <a:t>actions and pressure from investors and consumers have caused companies to reexamine their manufacturing and service operations in light of </a:t>
            </a:r>
            <a:r>
              <a:rPr lang="en-US" sz="2400" dirty="0" smtClean="0"/>
              <a:t>sustainability.</a:t>
            </a:r>
            <a:endParaRPr lang="en-US" sz="2400" dirty="0"/>
          </a:p>
          <a:p>
            <a:pPr lvl="0"/>
            <a:r>
              <a:rPr lang="en-US" sz="2400" dirty="0" smtClean="0"/>
              <a:t>Government </a:t>
            </a:r>
            <a:r>
              <a:rPr lang="en-US" sz="2400" dirty="0"/>
              <a:t>agencies enforce regulations on environmental conditions that affect manufacturing </a:t>
            </a:r>
            <a:r>
              <a:rPr lang="en-US" sz="2400" dirty="0" smtClean="0"/>
              <a:t>practices.</a:t>
            </a:r>
          </a:p>
          <a:p>
            <a:pPr lvl="0"/>
            <a:r>
              <a:rPr lang="en-US" sz="2400" dirty="0" smtClean="0"/>
              <a:t>Investors </a:t>
            </a:r>
            <a:r>
              <a:rPr lang="en-US" sz="2400" dirty="0"/>
              <a:t>are wary of the environmental liabilities of companies they are considering </a:t>
            </a:r>
            <a:r>
              <a:rPr lang="en-US" sz="2400" dirty="0" smtClean="0"/>
              <a:t>funding.</a:t>
            </a:r>
            <a:endParaRPr lang="en-US" sz="2400" dirty="0"/>
          </a:p>
          <a:p>
            <a:pPr lvl="0"/>
            <a:r>
              <a:rPr lang="en-US" sz="2400" dirty="0" smtClean="0"/>
              <a:t>Consumers </a:t>
            </a:r>
            <a:r>
              <a:rPr lang="en-US" sz="2400" dirty="0"/>
              <a:t>seek proof of environmental responsibility in the products and services they </a:t>
            </a:r>
            <a:r>
              <a:rPr lang="en-US" sz="2400" dirty="0" smtClean="0"/>
              <a:t>purchase.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80069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Master Scheduling Inputs, Processing, and Outputs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inputs to the master schedule are the beginning inventory levels of the product, forecasts of demand for each period of the master schedule planning time frame, and customer orders for each period of the schedule (quantities committed to customers</a:t>
            </a:r>
            <a:r>
              <a:rPr lang="en-US" sz="2400" dirty="0" smtClean="0"/>
              <a:t>).</a:t>
            </a:r>
            <a:endParaRPr lang="en-US" sz="2400" dirty="0"/>
          </a:p>
          <a:p>
            <a:pPr lvl="0"/>
            <a:r>
              <a:rPr lang="en-US" sz="2400" dirty="0" smtClean="0"/>
              <a:t>There are various lot sizing techniques that can be used to determine production quantities in the master scheduling process.</a:t>
            </a:r>
          </a:p>
          <a:p>
            <a:pPr lvl="0"/>
            <a:r>
              <a:rPr lang="en-US" sz="2400" dirty="0" smtClean="0"/>
              <a:t>The appropriate choice depends on the demand pattern for the specific product.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455363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18.1</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Prepare </a:t>
            </a:r>
            <a:r>
              <a:rPr lang="en-US" sz="2400" dirty="0"/>
              <a:t>a master production schedule for the Just Plowing Company, a manufacturer of snow blowers. The demand forecast for these snow blowers for each week of an </a:t>
            </a:r>
            <a:r>
              <a:rPr lang="en-US" sz="2400" dirty="0" smtClean="0"/>
              <a:t>8-week </a:t>
            </a:r>
            <a:r>
              <a:rPr lang="en-US" sz="2400" dirty="0"/>
              <a:t>schedule is 60 units. The production lot size is 80 units and production is scheduled in those weeks when the projected on-hand inventory becomes negative </a:t>
            </a:r>
            <a:r>
              <a:rPr lang="en-US" sz="2400" dirty="0" smtClean="0"/>
              <a:t>(i.e., </a:t>
            </a:r>
            <a:r>
              <a:rPr lang="en-US" sz="2400" dirty="0"/>
              <a:t>when there are shortages). In addition, the company has the following committed customer orders for the first </a:t>
            </a:r>
            <a:r>
              <a:rPr lang="en-US" sz="2400" dirty="0" smtClean="0"/>
              <a:t>4 </a:t>
            </a:r>
            <a:r>
              <a:rPr lang="en-US" sz="2400" dirty="0"/>
              <a:t>weeks: 65, 45, 30, </a:t>
            </a:r>
            <a:r>
              <a:rPr lang="en-US" sz="2400" dirty="0" smtClean="0"/>
              <a:t>18</a:t>
            </a:r>
            <a:r>
              <a:rPr lang="en-US" sz="2400" dirty="0"/>
              <a:t>. Assume a beginning inventory of </a:t>
            </a:r>
            <a:r>
              <a:rPr lang="en-US" sz="2400" dirty="0" smtClean="0"/>
              <a:t>five </a:t>
            </a:r>
            <a:r>
              <a:rPr lang="en-US" sz="2400" dirty="0"/>
              <a:t>snow blowers. Construct a master schedule for the </a:t>
            </a:r>
            <a:r>
              <a:rPr lang="en-US" sz="2400" dirty="0" smtClean="0"/>
              <a:t>8-week </a:t>
            </a:r>
            <a:r>
              <a:rPr lang="en-US" sz="2400" dirty="0"/>
              <a:t>time </a:t>
            </a:r>
            <a:r>
              <a:rPr lang="en-US" sz="2400" dirty="0" smtClean="0"/>
              <a:t>horizon.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26915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9" y="1752600"/>
            <a:ext cx="8298001" cy="289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52135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449" y="1752599"/>
            <a:ext cx="8369300" cy="3165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61235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18.1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4999"/>
            <a:ext cx="8308436" cy="3376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877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7137</TotalTime>
  <Words>2323</Words>
  <Application>Microsoft Office PowerPoint</Application>
  <PresentationFormat>On-screen Show (4:3)</PresentationFormat>
  <Paragraphs>199</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VenkataramanTheme</vt:lpstr>
      <vt:lpstr>PowerPoint Presentation</vt:lpstr>
      <vt:lpstr>Chapter 18: Master Scheduling and Material Requirements Planning</vt:lpstr>
      <vt:lpstr>Learning Objectives</vt:lpstr>
      <vt:lpstr>Master Scheduling</vt:lpstr>
      <vt:lpstr>Master Scheduling Inputs, Processing, and Outputs</vt:lpstr>
      <vt:lpstr>Example 18.1</vt:lpstr>
      <vt:lpstr>Example 18.1 (Cont’d)</vt:lpstr>
      <vt:lpstr>Example 18.1 (Cont’d)</vt:lpstr>
      <vt:lpstr>Example 18.1 (Cont’d)</vt:lpstr>
      <vt:lpstr>Functions of the Master Schedule</vt:lpstr>
      <vt:lpstr>Master Schedule Planning Horizon and Replanning</vt:lpstr>
      <vt:lpstr>Achieving Master Schedule Stability</vt:lpstr>
      <vt:lpstr>Material Requirements Planning (MRP)</vt:lpstr>
      <vt:lpstr>MRP Terminology</vt:lpstr>
      <vt:lpstr>MRP Terminology (Cont’d)</vt:lpstr>
      <vt:lpstr>The Master Schedule</vt:lpstr>
      <vt:lpstr>The Bill of Materials File</vt:lpstr>
      <vt:lpstr>The Bill of Materials File (Cont’d)</vt:lpstr>
      <vt:lpstr>Example 18.2</vt:lpstr>
      <vt:lpstr>Example 18.2 (Cont’d)</vt:lpstr>
      <vt:lpstr>Example 18.2 (Cont’d)</vt:lpstr>
      <vt:lpstr>The Inventory Status file</vt:lpstr>
      <vt:lpstr>MRP Process</vt:lpstr>
      <vt:lpstr>Example 18.3</vt:lpstr>
      <vt:lpstr>Example 18.3 (Cont’d)</vt:lpstr>
      <vt:lpstr>Example 18.3 (Cont’d)</vt:lpstr>
      <vt:lpstr>Example 18.3 (Cont’d)</vt:lpstr>
      <vt:lpstr>Example 18.3 (Cont’d)</vt:lpstr>
      <vt:lpstr>Example 18.3 (Cont’d)</vt:lpstr>
      <vt:lpstr>Example 18.3 (Cont’d)</vt:lpstr>
      <vt:lpstr>Example 18.3 (Cont’d)</vt:lpstr>
      <vt:lpstr>MRP Outputs</vt:lpstr>
      <vt:lpstr>Other Considerations in MRP</vt:lpstr>
      <vt:lpstr>Potential Benefits and Drawbacks of MRP</vt:lpstr>
      <vt:lpstr>Integrating MRP and JIT Systems</vt:lpstr>
      <vt:lpstr>Integrating MRP and JIT Systems (Cont’d)</vt:lpstr>
      <vt:lpstr> Features of Integrated MRP and JIT Systems</vt:lpstr>
      <vt:lpstr>MRP in the Service Sector</vt:lpstr>
      <vt:lpstr>MRP in the Service Sector (Cont’d)</vt:lpstr>
      <vt:lpstr>Ethical and Sustainability Issues in MRP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434</cp:revision>
  <dcterms:created xsi:type="dcterms:W3CDTF">2006-08-16T00:00:00Z</dcterms:created>
  <dcterms:modified xsi:type="dcterms:W3CDTF">2017-01-06T14:37:19Z</dcterms:modified>
</cp:coreProperties>
</file>